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2" r:id="rId2"/>
    <p:sldId id="272" r:id="rId3"/>
    <p:sldId id="262" r:id="rId4"/>
    <p:sldId id="269" r:id="rId5"/>
    <p:sldId id="263" r:id="rId6"/>
    <p:sldId id="267" r:id="rId7"/>
    <p:sldId id="264" r:id="rId8"/>
    <p:sldId id="265" r:id="rId9"/>
    <p:sldId id="258" r:id="rId10"/>
    <p:sldId id="277" r:id="rId11"/>
    <p:sldId id="281" r:id="rId12"/>
    <p:sldId id="266" r:id="rId13"/>
    <p:sldId id="270" r:id="rId14"/>
    <p:sldId id="284" r:id="rId15"/>
    <p:sldId id="285" r:id="rId16"/>
    <p:sldId id="28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66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D9675-0E4E-4DB5-83FB-CF368C4A49F9}" type="datetimeFigureOut">
              <a:rPr lang="en-US" smtClean="0"/>
              <a:t>11/26/2014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0CC77-6D92-4559-B51B-43AE2A172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757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9937F-138C-4909-8F08-2FB9834275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4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0D2A2-9A65-4D0B-B521-BBDBE2FB1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6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D4209-4441-4794-99F2-5B294C0F0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83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B2659-A8BD-429C-A1AB-A096A15EE2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6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A6A5D-E1CE-473E-9112-2D59AF8DB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483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5DD05E-54A0-4829-880D-D34D69A9F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65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48C6E-A63D-474B-9E64-1EDFA11E1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4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A68FD-AE01-4289-A37A-255A1FB0DC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567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2837F-4BE9-42EA-86CE-B8583A564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905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E91CC3-D459-427C-9501-10E7AF096B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514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63F03-2C6F-42B3-B850-0E345E997E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596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96127-0CB1-4831-9793-5EAAF293E9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83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728886F-E699-4F10-B917-C80653B04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3.7%20Congruence%20Shortcuts%20SSS.gsp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3.7%20Congruence%20Shortcuts%20SAS.gs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3.7%20Congruence%20Shortcuts%20ASA.gs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dirty="0" err="1" smtClean="0"/>
              <a:t>Geogebra</a:t>
            </a:r>
            <a:r>
              <a:rPr lang="en-US" dirty="0" smtClean="0"/>
              <a:t> 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sz="3000" dirty="0" smtClean="0"/>
              <a:t>Open a 5.3 </a:t>
            </a:r>
            <a:r>
              <a:rPr lang="en-US" sz="3000" dirty="0" err="1" smtClean="0"/>
              <a:t>geogebra</a:t>
            </a:r>
            <a:r>
              <a:rPr lang="en-US" sz="3000" dirty="0" smtClean="0"/>
              <a:t> file on scevmath.org.</a:t>
            </a:r>
          </a:p>
          <a:p>
            <a:pPr marL="514350" indent="-514350">
              <a:buAutoNum type="arabicParenR"/>
            </a:pPr>
            <a:r>
              <a:rPr lang="en-US" sz="3000" dirty="0" smtClean="0"/>
              <a:t>Construct two triangles with the given angles and/or side lengths.</a:t>
            </a:r>
          </a:p>
          <a:p>
            <a:pPr marL="514350" indent="-514350">
              <a:buAutoNum type="arabicParenR"/>
            </a:pPr>
            <a:r>
              <a:rPr lang="en-US" sz="3000" dirty="0" smtClean="0"/>
              <a:t>Find the measures of the remaining angles by using the angle tool.</a:t>
            </a:r>
          </a:p>
          <a:p>
            <a:pPr marL="514350" indent="-514350">
              <a:buAutoNum type="arabicParenR"/>
            </a:pPr>
            <a:r>
              <a:rPr lang="en-US" sz="3000" dirty="0" smtClean="0"/>
              <a:t>Find the side lengths by right clicking on the side, clicking ‘object properties’, then ‘show label, value’.</a:t>
            </a:r>
          </a:p>
          <a:p>
            <a:pPr marL="514350" indent="-514350">
              <a:buAutoNum type="arabicParenR"/>
            </a:pPr>
            <a:r>
              <a:rPr lang="en-US" sz="3000" dirty="0" smtClean="0"/>
              <a:t>See if your triangles are (close to) congruent.  See if your partner’s triangles are congruent.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1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4130" y="685800"/>
            <a:ext cx="5902070" cy="61375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457200"/>
            <a:ext cx="45127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SSA </a:t>
            </a:r>
          </a:p>
          <a:p>
            <a:r>
              <a:rPr lang="en-US" sz="2800" dirty="0" smtClean="0"/>
              <a:t>Bad word = Bad conjecture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578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52485"/>
            <a:ext cx="7924800" cy="473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726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dirty="0" smtClean="0">
                <a:latin typeface="Georgia" pitchFamily="18" charset="0"/>
              </a:rPr>
              <a:t>HL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>
                <a:latin typeface="Georgia" pitchFamily="18" charset="0"/>
              </a:rPr>
              <a:t>If the hypotenuse and the leg of one triangle are congruent to the hypotenuse and leg of another triangle, then the triangles are congruent.</a:t>
            </a:r>
          </a:p>
        </p:txBody>
      </p:sp>
      <p:pic>
        <p:nvPicPr>
          <p:cNvPr id="8196" name="Picture 6" descr="ANd9GcQrRV8fRmtTUtrG9bH4y8xl6Qf91rj9gW8D8v-mX43CrAroYrE&amp;t=1&amp;usg=__qeznBIV3_nWE2V4H2afIJrPNvew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962400"/>
            <a:ext cx="44958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766556"/>
            <a:ext cx="357187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313959" y="766556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34492" y="2302224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8932" y="2373868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54016" y="2302224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14129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CPCTC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b="1" dirty="0" smtClean="0"/>
              <a:t>C</a:t>
            </a:r>
            <a:r>
              <a:rPr lang="en-US" sz="4800" dirty="0" smtClean="0"/>
              <a:t>orresponding</a:t>
            </a:r>
          </a:p>
          <a:p>
            <a:pPr marL="0" indent="0">
              <a:buNone/>
            </a:pPr>
            <a:r>
              <a:rPr lang="en-US" sz="4800" b="1" dirty="0" smtClean="0"/>
              <a:t>P</a:t>
            </a:r>
            <a:r>
              <a:rPr lang="en-US" sz="4800" dirty="0" smtClean="0"/>
              <a:t>arts in</a:t>
            </a:r>
          </a:p>
          <a:p>
            <a:pPr marL="0" indent="0">
              <a:buNone/>
            </a:pPr>
            <a:r>
              <a:rPr lang="en-US" sz="4800" b="1" dirty="0" smtClean="0"/>
              <a:t>C</a:t>
            </a:r>
            <a:r>
              <a:rPr lang="en-US" sz="4800" dirty="0" smtClean="0"/>
              <a:t>ongruent</a:t>
            </a:r>
          </a:p>
          <a:p>
            <a:pPr marL="0" indent="0">
              <a:buNone/>
            </a:pPr>
            <a:r>
              <a:rPr lang="en-US" sz="4800" b="1" dirty="0" smtClean="0"/>
              <a:t>T</a:t>
            </a:r>
            <a:r>
              <a:rPr lang="en-US" sz="4800" dirty="0" smtClean="0"/>
              <a:t>riangles are </a:t>
            </a:r>
          </a:p>
          <a:p>
            <a:pPr marL="0" indent="0">
              <a:buNone/>
            </a:pPr>
            <a:r>
              <a:rPr lang="en-US" sz="4800" b="1" dirty="0" smtClean="0"/>
              <a:t>C</a:t>
            </a:r>
            <a:r>
              <a:rPr lang="en-US" sz="4800" dirty="0" smtClean="0"/>
              <a:t>ongruent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6023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4000" dirty="0" smtClean="0"/>
              <a:t>Prove </a:t>
            </a:r>
            <a:endParaRPr lang="en-US" sz="4000" dirty="0" smtClean="0"/>
          </a:p>
        </p:txBody>
      </p:sp>
      <p:pic>
        <p:nvPicPr>
          <p:cNvPr id="9219" name="Picture 5" descr="geo_exA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18" y="1295400"/>
            <a:ext cx="5334000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1600357"/>
              </p:ext>
            </p:extLst>
          </p:nvPr>
        </p:nvGraphicFramePr>
        <p:xfrm>
          <a:off x="1981200" y="533400"/>
          <a:ext cx="168536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596880" imgH="215640" progId="Equation.DSMT4">
                  <p:embed/>
                </p:oleObj>
              </mc:Choice>
              <mc:Fallback>
                <p:oleObj name="Equation" r:id="rId4" imgW="59688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81200" y="533400"/>
                        <a:ext cx="1685365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9340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Georgia" pitchFamily="18" charset="0"/>
              </a:rPr>
              <a:t>So….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713038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800" dirty="0" smtClean="0">
                <a:latin typeface="Georgia" pitchFamily="18" charset="0"/>
              </a:rPr>
              <a:t>Knowing that there are congruent triangles tells us A LOT OF INFORMATION</a:t>
            </a:r>
          </a:p>
          <a:p>
            <a:pPr algn="ctr" eaLnBrk="1" hangingPunct="1">
              <a:buFontTx/>
              <a:buNone/>
            </a:pPr>
            <a:endParaRPr lang="en-US" sz="2800" dirty="0" smtClean="0">
              <a:latin typeface="Georgia" pitchFamily="18" charset="0"/>
            </a:endParaRPr>
          </a:p>
          <a:p>
            <a:pPr algn="ctr" eaLnBrk="1" hangingPunct="1">
              <a:buFontTx/>
              <a:buNone/>
            </a:pPr>
            <a:r>
              <a:rPr lang="en-US" sz="2800" dirty="0" smtClean="0">
                <a:latin typeface="Georgia" pitchFamily="18" charset="0"/>
              </a:rPr>
              <a:t>tell me everything you know…</a:t>
            </a:r>
          </a:p>
        </p:txBody>
      </p:sp>
      <p:graphicFrame>
        <p:nvGraphicFramePr>
          <p:cNvPr id="10244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210300" y="2593975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435285" imgH="677109" progId="Equation.DSMT4">
                  <p:embed/>
                </p:oleObj>
              </mc:Choice>
              <mc:Fallback>
                <p:oleObj name="Equation" r:id="rId3" imgW="435285" imgH="677109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10300" y="2593975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362200" y="1360488"/>
          <a:ext cx="41910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964781" imgH="177723" progId="Equation.DSMT4">
                  <p:embed/>
                </p:oleObj>
              </mc:Choice>
              <mc:Fallback>
                <p:oleObj name="Equation" r:id="rId5" imgW="964781" imgH="177723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1360488"/>
                        <a:ext cx="4191000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4010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Congruence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Two triangle are congruent if and only if all the corresponding angles and sides are congruent.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474345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0" y="4495800"/>
            <a:ext cx="351472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25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dirty="0" smtClean="0">
                <a:latin typeface="Georgia" pitchFamily="18" charset="0"/>
                <a:hlinkClick r:id="rId2" action="ppaction://hlinkfile"/>
              </a:rPr>
              <a:t>SSS</a:t>
            </a:r>
            <a:endParaRPr lang="en-US" sz="6000" b="1" dirty="0" smtClean="0">
              <a:latin typeface="Georgia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>
                <a:latin typeface="Georgia" pitchFamily="18" charset="0"/>
              </a:rPr>
              <a:t>If the three sides of one triangle are congruent to the three sides of another triangle, then the triangles are congruent.</a:t>
            </a:r>
          </a:p>
        </p:txBody>
      </p:sp>
      <p:pic>
        <p:nvPicPr>
          <p:cNvPr id="4100" name="Picture 5" descr="ANd9GcRtC4SQdqcNU2Qy-5KYBRU9MccFA0hYRhH_TroLDaf2kHbN0xs&amp;t=1&amp;usg=__TtZqN9M01w2hU0lDC2G3EQ67_qA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457575"/>
            <a:ext cx="60960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8746" y="905102"/>
            <a:ext cx="4794914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50327" y="941924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110" y="2881561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86250" y="2927866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03318" y="2881561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40815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dirty="0" smtClean="0">
                <a:latin typeface="Georgia" pitchFamily="18" charset="0"/>
                <a:hlinkClick r:id="rId2" action="ppaction://hlinkfile"/>
              </a:rPr>
              <a:t>SAS</a:t>
            </a:r>
            <a:endParaRPr lang="en-US" sz="6000" b="1" dirty="0" smtClean="0">
              <a:latin typeface="Georgia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>
                <a:latin typeface="Georgia" pitchFamily="18" charset="0"/>
              </a:rPr>
              <a:t>If two sides and the included angle of one triangle are congruent to two sides and the included angle of another triangle, then the triangles are congruent.</a:t>
            </a:r>
          </a:p>
        </p:txBody>
      </p:sp>
      <p:pic>
        <p:nvPicPr>
          <p:cNvPr id="5124" name="Picture 6" descr="ANd9GcQODPygtt4iPjRtJ-dLxHVme16qzeAPkieKjwV4Fjkt_p9x6ck&amp;t=1&amp;usg=__cJMQ99Co7jYEpANTK9GLpSPEQsE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905250"/>
            <a:ext cx="518160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199" y="152400"/>
            <a:ext cx="6396267" cy="336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929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dirty="0" smtClean="0">
                <a:latin typeface="Georgia" pitchFamily="18" charset="0"/>
                <a:hlinkClick r:id="rId2" action="ppaction://hlinkfile"/>
              </a:rPr>
              <a:t>ASA</a:t>
            </a:r>
            <a:endParaRPr lang="en-US" sz="6000" b="1" dirty="0" smtClean="0">
              <a:latin typeface="Georgia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smtClean="0">
                <a:latin typeface="Georgia" pitchFamily="18" charset="0"/>
              </a:rPr>
              <a:t>If two angles and the included side of one triangle are congruent to two angles and the included side of another triangle, then the triangles are congruent.</a:t>
            </a:r>
          </a:p>
        </p:txBody>
      </p:sp>
      <p:pic>
        <p:nvPicPr>
          <p:cNvPr id="6148" name="Picture 6" descr="ANd9GcQ22wWaFcjATA11tJkluZl3pUXg9sv7lf-CE6NPR0R8rUleCUs&amp;t=1&amp;usg=__4gPBwTgy0gQ374DpSLqCJMFM5r8=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03650"/>
            <a:ext cx="5638800" cy="229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dirty="0" smtClean="0">
                <a:latin typeface="Georgia" pitchFamily="18" charset="0"/>
              </a:rPr>
              <a:t>AAS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>
                <a:latin typeface="Georgia" pitchFamily="18" charset="0"/>
              </a:rPr>
              <a:t>If two angles and the non-included side of one triangle are congruent to two angles and the non-included side of another triangle, then the triangles are congruent.</a:t>
            </a:r>
          </a:p>
        </p:txBody>
      </p:sp>
      <p:pic>
        <p:nvPicPr>
          <p:cNvPr id="7172" name="Picture 6" descr="ANd9GcTCjLOYQFj90ULCos6NDlK8JmEBV6AsOMYmZ5V_IMH-uUf4934&amp;t=1&amp;usg=__pT6mdll1oWynZR0UxVDTgZVJQ44=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4010025"/>
            <a:ext cx="502920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658091"/>
            <a:ext cx="3505200" cy="312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743200" y="780411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05500" y="784967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58591" y="2037019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18955" y="3200400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08964" y="3191102"/>
            <a:ext cx="419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284</Words>
  <Application>Microsoft Office PowerPoint</Application>
  <PresentationFormat>On-screen Show (4:3)</PresentationFormat>
  <Paragraphs>45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Default Design</vt:lpstr>
      <vt:lpstr>Equation</vt:lpstr>
      <vt:lpstr>MathType 4.0 Equation</vt:lpstr>
      <vt:lpstr>Geogebra Warm-up</vt:lpstr>
      <vt:lpstr>Congruence</vt:lpstr>
      <vt:lpstr>SSS</vt:lpstr>
      <vt:lpstr>PowerPoint Presentation</vt:lpstr>
      <vt:lpstr>SAS</vt:lpstr>
      <vt:lpstr>PowerPoint Presentation</vt:lpstr>
      <vt:lpstr>ASA</vt:lpstr>
      <vt:lpstr>AAS</vt:lpstr>
      <vt:lpstr>PowerPoint Presentation</vt:lpstr>
      <vt:lpstr>PowerPoint Presentation</vt:lpstr>
      <vt:lpstr>PowerPoint Presentation</vt:lpstr>
      <vt:lpstr>HL</vt:lpstr>
      <vt:lpstr>PowerPoint Presentation</vt:lpstr>
      <vt:lpstr>CPCTC</vt:lpstr>
      <vt:lpstr>Prove </vt:lpstr>
      <vt:lpstr>So….</vt:lpstr>
    </vt:vector>
  </TitlesOfParts>
  <Company>Ridgewood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Corresponding Parts of Congruent Triangles</dc:title>
  <dc:creator>Adam</dc:creator>
  <cp:lastModifiedBy>Adam Scevola</cp:lastModifiedBy>
  <cp:revision>23</cp:revision>
  <dcterms:created xsi:type="dcterms:W3CDTF">2010-11-10T14:33:48Z</dcterms:created>
  <dcterms:modified xsi:type="dcterms:W3CDTF">2014-11-26T21:30:06Z</dcterms:modified>
</cp:coreProperties>
</file>