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4" r:id="rId9"/>
    <p:sldId id="263" r:id="rId10"/>
    <p:sldId id="266" r:id="rId11"/>
    <p:sldId id="269" r:id="rId12"/>
    <p:sldId id="273" r:id="rId13"/>
    <p:sldId id="282" r:id="rId14"/>
    <p:sldId id="270" r:id="rId15"/>
    <p:sldId id="271" r:id="rId16"/>
    <p:sldId id="275" r:id="rId17"/>
    <p:sldId id="276" r:id="rId18"/>
    <p:sldId id="277" r:id="rId19"/>
    <p:sldId id="279" r:id="rId20"/>
    <p:sldId id="280" r:id="rId21"/>
    <p:sldId id="281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0815-9A05-4202-80E1-F84D3E7E0DBE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86F6-491D-4173-8FEF-98D1E3340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9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0815-9A05-4202-80E1-F84D3E7E0DBE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86F6-491D-4173-8FEF-98D1E3340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1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0815-9A05-4202-80E1-F84D3E7E0DBE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86F6-491D-4173-8FEF-98D1E3340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278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0815-9A05-4202-80E1-F84D3E7E0DBE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86F6-491D-4173-8FEF-98D1E3340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48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0815-9A05-4202-80E1-F84D3E7E0DBE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86F6-491D-4173-8FEF-98D1E3340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7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0815-9A05-4202-80E1-F84D3E7E0DBE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86F6-491D-4173-8FEF-98D1E3340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63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0815-9A05-4202-80E1-F84D3E7E0DBE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86F6-491D-4173-8FEF-98D1E3340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0815-9A05-4202-80E1-F84D3E7E0DBE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86F6-491D-4173-8FEF-98D1E3340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0815-9A05-4202-80E1-F84D3E7E0DBE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86F6-491D-4173-8FEF-98D1E3340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4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0815-9A05-4202-80E1-F84D3E7E0DBE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86F6-491D-4173-8FEF-98D1E3340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7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0815-9A05-4202-80E1-F84D3E7E0DBE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86F6-491D-4173-8FEF-98D1E3340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9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B0815-9A05-4202-80E1-F84D3E7E0DBE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586F6-491D-4173-8FEF-98D1E3340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7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Angles, Reference Angles, Unit Circle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2.2 (1.2 in book)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73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94259"/>
            <a:ext cx="6781800" cy="628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24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Angles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If angle </a:t>
            </a:r>
            <a:r>
              <a:rPr lang="en-US" sz="2800" dirty="0" smtClean="0">
                <a:sym typeface="Euclid Symbol" pitchFamily="18" charset="2"/>
              </a:rPr>
              <a:t> is in standard position and the terminal side of  lies in quadrant 1, then we say  lies in quadrant 1 and we abbreviate it like this: </a:t>
            </a:r>
            <a:r>
              <a:rPr lang="en-US" sz="2800" dirty="0" smtClean="0">
                <a:ea typeface="TI-Nspire" pitchFamily="18" charset="-120"/>
                <a:sym typeface="Euclid Symbol" pitchFamily="18" charset="2"/>
              </a:rPr>
              <a:t>⋲QI.  Likewise, </a:t>
            </a:r>
            <a:r>
              <a:rPr lang="en-US" sz="2800" dirty="0" smtClean="0">
                <a:sym typeface="Euclid Symbol" pitchFamily="18" charset="2"/>
              </a:rPr>
              <a:t></a:t>
            </a:r>
            <a:r>
              <a:rPr lang="en-US" sz="2800" dirty="0" smtClean="0">
                <a:ea typeface="TI-Nspire" pitchFamily="18" charset="-120"/>
                <a:sym typeface="Euclid Symbol" pitchFamily="18" charset="2"/>
              </a:rPr>
              <a:t>⋲QII means  is in standard position with its terminal side in quadrant II.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ea typeface="TI-Nspire" pitchFamily="18" charset="-120"/>
                <a:sym typeface="Euclid Symbol" pitchFamily="18" charset="2"/>
              </a:rPr>
              <a:t>If the terminal side of an angle in standard position lies along one of the axes, then that angle is called a </a:t>
            </a:r>
            <a:r>
              <a:rPr lang="en-US" sz="2800" b="1" dirty="0" err="1" smtClean="0">
                <a:ea typeface="TI-Nspire" pitchFamily="18" charset="-120"/>
                <a:sym typeface="Euclid Symbol" pitchFamily="18" charset="2"/>
              </a:rPr>
              <a:t>quadrantal</a:t>
            </a:r>
            <a:r>
              <a:rPr lang="en-US" sz="2800" b="1" dirty="0" smtClean="0">
                <a:ea typeface="TI-Nspire" pitchFamily="18" charset="-120"/>
                <a:sym typeface="Euclid Symbol" pitchFamily="18" charset="2"/>
              </a:rPr>
              <a:t> angle</a:t>
            </a:r>
            <a:r>
              <a:rPr lang="en-US" sz="2800" dirty="0" smtClean="0">
                <a:ea typeface="TI-Nspire" pitchFamily="18" charset="-120"/>
                <a:sym typeface="Euclid Symbol" pitchFamily="18" charset="2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ea typeface="TI-Nspire" pitchFamily="18" charset="-120"/>
                <a:sym typeface="Euclid Symbol" pitchFamily="18" charset="2"/>
              </a:rPr>
              <a:t>Two angles in standard position with the same terminal side are called </a:t>
            </a:r>
            <a:r>
              <a:rPr lang="en-US" sz="2800" b="1" dirty="0" smtClean="0">
                <a:ea typeface="TI-Nspire" pitchFamily="18" charset="-120"/>
                <a:sym typeface="Euclid Symbol" pitchFamily="18" charset="2"/>
              </a:rPr>
              <a:t>co-terminal angles</a:t>
            </a:r>
            <a:r>
              <a:rPr lang="en-US" sz="2800" dirty="0" smtClean="0">
                <a:ea typeface="TI-Nspire" pitchFamily="18" charset="-120"/>
                <a:sym typeface="Euclid Symbol" pitchFamily="18" charset="2"/>
              </a:rPr>
              <a:t>.  Co-terminal angles always differ from each other by some multiple of 360</a:t>
            </a:r>
            <a:r>
              <a:rPr lang="en-US" sz="2800" dirty="0" smtClean="0">
                <a:ea typeface="TI-Nspire" pitchFamily="18" charset="-120"/>
                <a:cs typeface="Arial" charset="0"/>
                <a:sym typeface="Euclid Symbol" pitchFamily="18" charset="2"/>
              </a:rPr>
              <a:t>º.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ea typeface="TI-Nspire" pitchFamily="18" charset="-120"/>
              <a:sym typeface="Euclid 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1815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569" y="228600"/>
            <a:ext cx="8229600" cy="808038"/>
          </a:xfrm>
        </p:spPr>
        <p:txBody>
          <a:bodyPr/>
          <a:lstStyle/>
          <a:p>
            <a:r>
              <a:rPr lang="en-US" dirty="0" smtClean="0"/>
              <a:t>Guided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57575"/>
            <a:ext cx="8229600" cy="26685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7. Find a point on the terminal side of a 60 degree angle. </a:t>
            </a:r>
          </a:p>
          <a:p>
            <a:pPr marL="0" indent="0">
              <a:buNone/>
            </a:pPr>
            <a:r>
              <a:rPr lang="en-US" sz="2400" dirty="0" smtClean="0"/>
              <a:t>8. Find an angle in between 0 and 360 degrees </a:t>
            </a:r>
            <a:r>
              <a:rPr lang="en-US" sz="2400" dirty="0" err="1" smtClean="0"/>
              <a:t>coterminal</a:t>
            </a:r>
            <a:r>
              <a:rPr lang="en-US" sz="2400" dirty="0" smtClean="0"/>
              <a:t> with</a:t>
            </a:r>
          </a:p>
          <a:p>
            <a:pPr marL="0" indent="0">
              <a:buNone/>
            </a:pPr>
            <a:r>
              <a:rPr lang="en-US" sz="2400" dirty="0" smtClean="0"/>
              <a:t> -240 degrees. </a:t>
            </a:r>
          </a:p>
          <a:p>
            <a:pPr marL="0" indent="0">
              <a:buNone/>
            </a:pPr>
            <a:r>
              <a:rPr lang="en-US" sz="2400" dirty="0" smtClean="0"/>
              <a:t>9. Find an angle greater than 360 degrees </a:t>
            </a:r>
            <a:r>
              <a:rPr lang="en-US" sz="2400" dirty="0" err="1" smtClean="0"/>
              <a:t>coterminal</a:t>
            </a:r>
            <a:r>
              <a:rPr lang="en-US" sz="2400" dirty="0" smtClean="0"/>
              <a:t> with 40 degrees. </a:t>
            </a:r>
          </a:p>
          <a:p>
            <a:pPr marL="0" indent="0">
              <a:buNone/>
            </a:pPr>
            <a:r>
              <a:rPr lang="en-US" sz="2400" dirty="0" smtClean="0"/>
              <a:t>10. </a:t>
            </a:r>
            <a:r>
              <a:rPr lang="en-US" sz="2400" dirty="0"/>
              <a:t>Find the distance between (5, 0) and (0, -12).</a:t>
            </a:r>
          </a:p>
          <a:p>
            <a:pPr marL="0" indent="0">
              <a:buNone/>
            </a:pPr>
            <a:r>
              <a:rPr lang="en-US" sz="2400" dirty="0" smtClean="0"/>
              <a:t>11. Find a point on the terminal side of a 150 degree angle.  </a:t>
            </a:r>
            <a:endParaRPr lang="en-US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90600"/>
            <a:ext cx="6761889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718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p. 24, </a:t>
            </a:r>
            <a:r>
              <a:rPr lang="en-US" dirty="0" smtClean="0"/>
              <a:t>5- </a:t>
            </a:r>
            <a:r>
              <a:rPr lang="en-US" dirty="0"/>
              <a:t>15 odd, </a:t>
            </a:r>
            <a:r>
              <a:rPr lang="en-US" dirty="0" smtClean="0"/>
              <a:t>43– 47 </a:t>
            </a:r>
            <a:r>
              <a:rPr lang="en-US" dirty="0"/>
              <a:t>odd, 51, 53, </a:t>
            </a:r>
            <a:r>
              <a:rPr lang="en-US" dirty="0" smtClean="0"/>
              <a:t>61, 65, 67, 69, 71</a:t>
            </a:r>
            <a:r>
              <a:rPr lang="en-US" dirty="0"/>
              <a:t>, 75, </a:t>
            </a:r>
            <a:r>
              <a:rPr lang="en-US" dirty="0" smtClean="0"/>
              <a:t>79, 81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87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 Angles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A </a:t>
            </a:r>
            <a:r>
              <a:rPr lang="en-US" sz="1800" b="1" dirty="0" smtClean="0"/>
              <a:t>reference angle </a:t>
            </a:r>
            <a:r>
              <a:rPr lang="en-US" sz="1800" dirty="0" smtClean="0"/>
              <a:t>is an acute angle formed by the terminal side and the x-axis.  Reference angles are always positive.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Co-terminal angles have the same reference angles.</a:t>
            </a:r>
          </a:p>
        </p:txBody>
      </p:sp>
      <p:sp>
        <p:nvSpPr>
          <p:cNvPr id="21508" name="AutoShape 5" descr="Z"/>
          <p:cNvSpPr>
            <a:spLocks noChangeAspect="1" noChangeArrowheads="1"/>
          </p:cNvSpPr>
          <p:nvPr/>
        </p:nvSpPr>
        <p:spPr bwMode="auto">
          <a:xfrm>
            <a:off x="3352800" y="2490788"/>
            <a:ext cx="24384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AutoShape 7" descr="Z"/>
          <p:cNvSpPr>
            <a:spLocks noChangeAspect="1" noChangeArrowheads="1"/>
          </p:cNvSpPr>
          <p:nvPr/>
        </p:nvSpPr>
        <p:spPr bwMode="auto">
          <a:xfrm>
            <a:off x="3352800" y="2490788"/>
            <a:ext cx="24384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510" name="Picture 9" descr="reference_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49"/>
          <a:stretch/>
        </p:blipFill>
        <p:spPr bwMode="auto">
          <a:xfrm>
            <a:off x="2007323" y="2074334"/>
            <a:ext cx="5129354" cy="3564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990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Angle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en-US" sz="2800" dirty="0">
                <a:solidFill>
                  <a:prstClr val="black"/>
                </a:solidFill>
              </a:rPr>
              <a:t>What are the rules for Quadrant I?  Quadrant II?  Quadrant III? Quadrant IV?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93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Angles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do we notice about these angles and the special triangles we know.</a:t>
            </a:r>
          </a:p>
        </p:txBody>
      </p:sp>
      <p:pic>
        <p:nvPicPr>
          <p:cNvPr id="22532" name="Picture 5" descr="circle-of-ang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590800"/>
            <a:ext cx="53340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05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Pop Quiz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How </a:t>
            </a:r>
            <a:r>
              <a:rPr lang="en-US" sz="2800" dirty="0" smtClean="0"/>
              <a:t>are the distance formula and the Pythagorean Theorem related?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What is an angle in standard position?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What is a </a:t>
            </a:r>
            <a:r>
              <a:rPr lang="en-US" sz="2800" dirty="0" err="1" smtClean="0"/>
              <a:t>quadrantal</a:t>
            </a:r>
            <a:r>
              <a:rPr lang="en-US" sz="2800" dirty="0" smtClean="0"/>
              <a:t> angle?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What is are co-terminal angles?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What is a reference angle?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What are common angles?</a:t>
            </a:r>
          </a:p>
        </p:txBody>
      </p:sp>
    </p:spTree>
    <p:extLst>
      <p:ext uri="{BB962C8B-B14F-4D97-AF65-F5344CB8AC3E}">
        <p14:creationId xmlns:p14="http://schemas.microsoft.com/office/powerpoint/2010/main" val="49929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0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Equation of a Circle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sz="5400" smtClean="0"/>
              <a:t>(x-h)</a:t>
            </a:r>
            <a:r>
              <a:rPr lang="en-US" sz="5400" baseline="30000" smtClean="0"/>
              <a:t>2</a:t>
            </a:r>
            <a:r>
              <a:rPr lang="en-US" sz="5400" smtClean="0"/>
              <a:t>+(y-k)</a:t>
            </a:r>
            <a:r>
              <a:rPr lang="en-US" sz="5400" baseline="30000" smtClean="0"/>
              <a:t>2</a:t>
            </a:r>
            <a:r>
              <a:rPr lang="en-US" sz="5400" smtClean="0"/>
              <a:t>=r</a:t>
            </a:r>
            <a:r>
              <a:rPr lang="en-US" sz="5400" baseline="30000" smtClean="0"/>
              <a:t>2</a:t>
            </a:r>
            <a:r>
              <a:rPr lang="en-US" sz="5400" smtClean="0"/>
              <a:t> </a:t>
            </a:r>
          </a:p>
          <a:p>
            <a:pPr marL="0" indent="0">
              <a:buFontTx/>
              <a:buNone/>
            </a:pPr>
            <a:r>
              <a:rPr lang="en-US" smtClean="0"/>
              <a:t>is the equation of a circle where:</a:t>
            </a:r>
          </a:p>
          <a:p>
            <a:pPr marL="0" indent="0">
              <a:buFontTx/>
              <a:buNone/>
            </a:pPr>
            <a:r>
              <a:rPr lang="en-US" smtClean="0"/>
              <a:t>(h, k) is the center </a:t>
            </a:r>
          </a:p>
          <a:p>
            <a:pPr marL="0" indent="0">
              <a:buFontTx/>
              <a:buNone/>
            </a:pPr>
            <a:r>
              <a:rPr lang="en-US" smtClean="0"/>
              <a:t>r is the radius</a:t>
            </a:r>
          </a:p>
        </p:txBody>
      </p:sp>
    </p:spTree>
    <p:extLst>
      <p:ext uri="{BB962C8B-B14F-4D97-AF65-F5344CB8AC3E}">
        <p14:creationId xmlns:p14="http://schemas.microsoft.com/office/powerpoint/2010/main" val="17746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33" y="1905000"/>
            <a:ext cx="874353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07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Example 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Write the equation of a circle whose center is (5, -10) and has a radius of 2 cm.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Find four points on the circle. </a:t>
            </a:r>
          </a:p>
        </p:txBody>
      </p:sp>
    </p:spTree>
    <p:extLst>
      <p:ext uri="{BB962C8B-B14F-4D97-AF65-F5344CB8AC3E}">
        <p14:creationId xmlns:p14="http://schemas.microsoft.com/office/powerpoint/2010/main" val="409440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77982" y="1417638"/>
            <a:ext cx="8229600" cy="1752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Find the radius and center of the circle with equation.  The find the points on the circle for when </a:t>
            </a:r>
            <a:r>
              <a:rPr lang="en-US" sz="4000" dirty="0" smtClean="0"/>
              <a:t>x = -2</a:t>
            </a:r>
            <a:r>
              <a:rPr lang="en-US" sz="4000" dirty="0" smtClean="0"/>
              <a:t>. </a:t>
            </a:r>
            <a:endParaRPr lang="en-US" sz="4000" dirty="0" smtClean="0"/>
          </a:p>
        </p:txBody>
      </p:sp>
      <p:graphicFrame>
        <p:nvGraphicFramePr>
          <p:cNvPr id="819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5870637"/>
              </p:ext>
            </p:extLst>
          </p:nvPr>
        </p:nvGraphicFramePr>
        <p:xfrm>
          <a:off x="2209800" y="3173413"/>
          <a:ext cx="441960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3" imgW="1015920" imgH="228600" progId="Equation.DSMT4">
                  <p:embed/>
                </p:oleObj>
              </mc:Choice>
              <mc:Fallback>
                <p:oleObj name="Equation" r:id="rId3" imgW="1015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173413"/>
                        <a:ext cx="4419600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 b="1">
                <a:solidFill>
                  <a:schemeClr val="tx2"/>
                </a:solidFill>
              </a:rPr>
              <a:t>Example 2</a:t>
            </a:r>
          </a:p>
        </p:txBody>
      </p:sp>
    </p:spTree>
    <p:extLst>
      <p:ext uri="{BB962C8B-B14F-4D97-AF65-F5344CB8AC3E}">
        <p14:creationId xmlns:p14="http://schemas.microsoft.com/office/powerpoint/2010/main" val="409127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P. 24, 25, </a:t>
            </a:r>
            <a:r>
              <a:rPr lang="en-US" dirty="0" smtClean="0"/>
              <a:t>27, Pick a number between 90 – 360 then find its reference angle, pick a number greater than 360 then find its reference angle.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Rectangular Coordinate System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rectangular (or Cartesian) coordinate system is constructed by drawing two number lines perpendicular to each other.  The horizontal number line is called the x-axis, and the vertical number line is called the y-axis.  Their point of intersection is called the origin.  The axes divide the plane into four quadrants that are numbered I through IV in a counterclockwise direction.</a:t>
            </a:r>
          </a:p>
        </p:txBody>
      </p:sp>
    </p:spTree>
    <p:extLst>
      <p:ext uri="{BB962C8B-B14F-4D97-AF65-F5344CB8AC3E}">
        <p14:creationId xmlns:p14="http://schemas.microsoft.com/office/powerpoint/2010/main" val="394412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5" descr="ANd9GcQbPezFQA0MbK7Za9fQyysisjY3DpPadcmuguPwcEb_XHaKOA1F-YQBBL9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806"/>
            <a:ext cx="7592505" cy="6819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442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XY-Plane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Among other things, the rectangular coordinate system is used to graph ordered pairs (x, y), where x is the distance from the y-axis and y is the distance from the x-axis.</a:t>
            </a:r>
          </a:p>
          <a:p>
            <a:pPr eaLnBrk="1" hangingPunct="1"/>
            <a:r>
              <a:rPr lang="en-US" smtClean="0"/>
              <a:t>Any point on the y-axis has the form (0,b) and any point on the x-axis has the form (a, 0).</a:t>
            </a:r>
          </a:p>
        </p:txBody>
      </p:sp>
    </p:spTree>
    <p:extLst>
      <p:ext uri="{BB962C8B-B14F-4D97-AF65-F5344CB8AC3E}">
        <p14:creationId xmlns:p14="http://schemas.microsoft.com/office/powerpoint/2010/main" val="156924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ASTC</a:t>
            </a:r>
            <a:endParaRPr lang="en-US" dirty="0" smtClean="0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4343400" y="19050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1676400" y="37338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632325" y="1712913"/>
            <a:ext cx="81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Y-axis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934200" y="3200400"/>
            <a:ext cx="81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X-axis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089525" y="2627313"/>
            <a:ext cx="73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(+, +)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089525" y="4532313"/>
            <a:ext cx="673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(+, -)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117725" y="2551113"/>
            <a:ext cx="673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(-, +)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2193925" y="44561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(-, -)</a:t>
            </a:r>
          </a:p>
        </p:txBody>
      </p:sp>
    </p:spTree>
    <p:extLst>
      <p:ext uri="{BB962C8B-B14F-4D97-AF65-F5344CB8AC3E}">
        <p14:creationId xmlns:p14="http://schemas.microsoft.com/office/powerpoint/2010/main" val="127685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Distance Formula</a:t>
            </a:r>
          </a:p>
        </p:txBody>
      </p:sp>
      <p:graphicFrame>
        <p:nvGraphicFramePr>
          <p:cNvPr id="18435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04800" y="1905000"/>
          <a:ext cx="8610600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3" imgW="3606800" imgH="1358900" progId="Equation.DSMT4">
                  <p:embed/>
                </p:oleObj>
              </mc:Choice>
              <mc:Fallback>
                <p:oleObj name="Equation" r:id="rId3" imgW="3606800" imgH="1358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05000"/>
                        <a:ext cx="8610600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357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Reviewing Equations from Algebra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Lines: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y = mx + b (slope intercept form)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ax + by + c = 0 (standard form)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y - y</a:t>
            </a:r>
            <a:r>
              <a:rPr lang="en-US" dirty="0" smtClean="0">
                <a:latin typeface="TI-Nspire" pitchFamily="18" charset="-120"/>
                <a:ea typeface="TI-Nspire" pitchFamily="18" charset="-120"/>
              </a:rPr>
              <a:t>₁ = m(x - x₁) (point slope form)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3200" dirty="0">
              <a:ea typeface="TI-Nspire" pitchFamily="18" charset="-12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3200" dirty="0" smtClean="0">
                <a:ea typeface="TI-Nspire" pitchFamily="18" charset="-120"/>
                <a:cs typeface="Arial" charset="0"/>
              </a:rPr>
              <a:t>Circles: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ea typeface="TI-Nspire" pitchFamily="18" charset="-120"/>
                <a:cs typeface="Arial" charset="0"/>
              </a:rPr>
              <a:t>(x – h)² + (y – k)² = r²</a:t>
            </a:r>
          </a:p>
        </p:txBody>
      </p:sp>
    </p:spTree>
    <p:extLst>
      <p:ext uri="{BB962C8B-B14F-4D97-AF65-F5344CB8AC3E}">
        <p14:creationId xmlns:p14="http://schemas.microsoft.com/office/powerpoint/2010/main" val="212596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381000"/>
            <a:ext cx="8231797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03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674</Words>
  <Application>Microsoft Office PowerPoint</Application>
  <PresentationFormat>On-screen Show (4:3)</PresentationFormat>
  <Paragraphs>81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Equation</vt:lpstr>
      <vt:lpstr>Angles, Reference Angles, Unit Circle</vt:lpstr>
      <vt:lpstr>Warm-up</vt:lpstr>
      <vt:lpstr>Rectangular Coordinate System </vt:lpstr>
      <vt:lpstr>PowerPoint Presentation</vt:lpstr>
      <vt:lpstr>XY-Plane</vt:lpstr>
      <vt:lpstr>ASTC</vt:lpstr>
      <vt:lpstr>Distance Formula</vt:lpstr>
      <vt:lpstr>Reviewing Equations from Algebra</vt:lpstr>
      <vt:lpstr>PowerPoint Presentation</vt:lpstr>
      <vt:lpstr>PowerPoint Presentation</vt:lpstr>
      <vt:lpstr>More Angles</vt:lpstr>
      <vt:lpstr>Guided Practice</vt:lpstr>
      <vt:lpstr>PowerPoint Presentation</vt:lpstr>
      <vt:lpstr>Reference Angles</vt:lpstr>
      <vt:lpstr>Reference Angle Investigation</vt:lpstr>
      <vt:lpstr>Common Angles</vt:lpstr>
      <vt:lpstr>Pop Quiz</vt:lpstr>
      <vt:lpstr>Unit Circle</vt:lpstr>
      <vt:lpstr>Equation of a Circle</vt:lpstr>
      <vt:lpstr>Example 1</vt:lpstr>
      <vt:lpstr>Find the radius and center of the circle with equation.  The find the points on the circle for when x = -2. 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Trigonometry 1.2</dc:title>
  <dc:creator>Adam Scevola</dc:creator>
  <cp:lastModifiedBy>Adam Scevola</cp:lastModifiedBy>
  <cp:revision>14</cp:revision>
  <dcterms:created xsi:type="dcterms:W3CDTF">2013-09-08T16:50:49Z</dcterms:created>
  <dcterms:modified xsi:type="dcterms:W3CDTF">2014-09-26T22:12:49Z</dcterms:modified>
</cp:coreProperties>
</file>