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58" r:id="rId5"/>
    <p:sldId id="27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E245E6-3D34-475A-84CF-6B15AF1BCE8A}" type="datetimeFigureOut">
              <a:rPr lang="en-US" smtClean="0"/>
              <a:t>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F017F-F4C0-45FD-B5A7-CC9405B1F0A0}" type="slidenum">
              <a:rPr lang="en-US" smtClean="0"/>
              <a:t>‹#›</a:t>
            </a:fld>
            <a:endParaRPr lang="en-US"/>
          </a:p>
        </p:txBody>
      </p:sp>
    </p:spTree>
    <p:extLst>
      <p:ext uri="{BB962C8B-B14F-4D97-AF65-F5344CB8AC3E}">
        <p14:creationId xmlns:p14="http://schemas.microsoft.com/office/powerpoint/2010/main" val="3249788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E245E6-3D34-475A-84CF-6B15AF1BCE8A}" type="datetimeFigureOut">
              <a:rPr lang="en-US" smtClean="0"/>
              <a:t>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F017F-F4C0-45FD-B5A7-CC9405B1F0A0}" type="slidenum">
              <a:rPr lang="en-US" smtClean="0"/>
              <a:t>‹#›</a:t>
            </a:fld>
            <a:endParaRPr lang="en-US"/>
          </a:p>
        </p:txBody>
      </p:sp>
    </p:spTree>
    <p:extLst>
      <p:ext uri="{BB962C8B-B14F-4D97-AF65-F5344CB8AC3E}">
        <p14:creationId xmlns:p14="http://schemas.microsoft.com/office/powerpoint/2010/main" val="2646487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E245E6-3D34-475A-84CF-6B15AF1BCE8A}" type="datetimeFigureOut">
              <a:rPr lang="en-US" smtClean="0"/>
              <a:t>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F017F-F4C0-45FD-B5A7-CC9405B1F0A0}" type="slidenum">
              <a:rPr lang="en-US" smtClean="0"/>
              <a:t>‹#›</a:t>
            </a:fld>
            <a:endParaRPr lang="en-US"/>
          </a:p>
        </p:txBody>
      </p:sp>
    </p:spTree>
    <p:extLst>
      <p:ext uri="{BB962C8B-B14F-4D97-AF65-F5344CB8AC3E}">
        <p14:creationId xmlns:p14="http://schemas.microsoft.com/office/powerpoint/2010/main" val="2217331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E245E6-3D34-475A-84CF-6B15AF1BCE8A}" type="datetimeFigureOut">
              <a:rPr lang="en-US" smtClean="0"/>
              <a:t>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F017F-F4C0-45FD-B5A7-CC9405B1F0A0}" type="slidenum">
              <a:rPr lang="en-US" smtClean="0"/>
              <a:t>‹#›</a:t>
            </a:fld>
            <a:endParaRPr lang="en-US"/>
          </a:p>
        </p:txBody>
      </p:sp>
    </p:spTree>
    <p:extLst>
      <p:ext uri="{BB962C8B-B14F-4D97-AF65-F5344CB8AC3E}">
        <p14:creationId xmlns:p14="http://schemas.microsoft.com/office/powerpoint/2010/main" val="2360545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E245E6-3D34-475A-84CF-6B15AF1BCE8A}" type="datetimeFigureOut">
              <a:rPr lang="en-US" smtClean="0"/>
              <a:t>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F017F-F4C0-45FD-B5A7-CC9405B1F0A0}" type="slidenum">
              <a:rPr lang="en-US" smtClean="0"/>
              <a:t>‹#›</a:t>
            </a:fld>
            <a:endParaRPr lang="en-US"/>
          </a:p>
        </p:txBody>
      </p:sp>
    </p:spTree>
    <p:extLst>
      <p:ext uri="{BB962C8B-B14F-4D97-AF65-F5344CB8AC3E}">
        <p14:creationId xmlns:p14="http://schemas.microsoft.com/office/powerpoint/2010/main" val="3928006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E245E6-3D34-475A-84CF-6B15AF1BCE8A}" type="datetimeFigureOut">
              <a:rPr lang="en-US" smtClean="0"/>
              <a:t>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F017F-F4C0-45FD-B5A7-CC9405B1F0A0}" type="slidenum">
              <a:rPr lang="en-US" smtClean="0"/>
              <a:t>‹#›</a:t>
            </a:fld>
            <a:endParaRPr lang="en-US"/>
          </a:p>
        </p:txBody>
      </p:sp>
    </p:spTree>
    <p:extLst>
      <p:ext uri="{BB962C8B-B14F-4D97-AF65-F5344CB8AC3E}">
        <p14:creationId xmlns:p14="http://schemas.microsoft.com/office/powerpoint/2010/main" val="1970453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E245E6-3D34-475A-84CF-6B15AF1BCE8A}" type="datetimeFigureOut">
              <a:rPr lang="en-US" smtClean="0"/>
              <a:t>2/17/2015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DF017F-F4C0-45FD-B5A7-CC9405B1F0A0}" type="slidenum">
              <a:rPr lang="en-US" smtClean="0"/>
              <a:t>‹#›</a:t>
            </a:fld>
            <a:endParaRPr lang="en-US"/>
          </a:p>
        </p:txBody>
      </p:sp>
    </p:spTree>
    <p:extLst>
      <p:ext uri="{BB962C8B-B14F-4D97-AF65-F5344CB8AC3E}">
        <p14:creationId xmlns:p14="http://schemas.microsoft.com/office/powerpoint/2010/main" val="2062260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E245E6-3D34-475A-84CF-6B15AF1BCE8A}" type="datetimeFigureOut">
              <a:rPr lang="en-US" smtClean="0"/>
              <a:t>2/17/2015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DF017F-F4C0-45FD-B5A7-CC9405B1F0A0}" type="slidenum">
              <a:rPr lang="en-US" smtClean="0"/>
              <a:t>‹#›</a:t>
            </a:fld>
            <a:endParaRPr lang="en-US"/>
          </a:p>
        </p:txBody>
      </p:sp>
    </p:spTree>
    <p:extLst>
      <p:ext uri="{BB962C8B-B14F-4D97-AF65-F5344CB8AC3E}">
        <p14:creationId xmlns:p14="http://schemas.microsoft.com/office/powerpoint/2010/main" val="1955943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E245E6-3D34-475A-84CF-6B15AF1BCE8A}" type="datetimeFigureOut">
              <a:rPr lang="en-US" smtClean="0"/>
              <a:t>2/17/2015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DF017F-F4C0-45FD-B5A7-CC9405B1F0A0}" type="slidenum">
              <a:rPr lang="en-US" smtClean="0"/>
              <a:t>‹#›</a:t>
            </a:fld>
            <a:endParaRPr lang="en-US"/>
          </a:p>
        </p:txBody>
      </p:sp>
    </p:spTree>
    <p:extLst>
      <p:ext uri="{BB962C8B-B14F-4D97-AF65-F5344CB8AC3E}">
        <p14:creationId xmlns:p14="http://schemas.microsoft.com/office/powerpoint/2010/main" val="234875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E245E6-3D34-475A-84CF-6B15AF1BCE8A}" type="datetimeFigureOut">
              <a:rPr lang="en-US" smtClean="0"/>
              <a:t>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F017F-F4C0-45FD-B5A7-CC9405B1F0A0}" type="slidenum">
              <a:rPr lang="en-US" smtClean="0"/>
              <a:t>‹#›</a:t>
            </a:fld>
            <a:endParaRPr lang="en-US"/>
          </a:p>
        </p:txBody>
      </p:sp>
    </p:spTree>
    <p:extLst>
      <p:ext uri="{BB962C8B-B14F-4D97-AF65-F5344CB8AC3E}">
        <p14:creationId xmlns:p14="http://schemas.microsoft.com/office/powerpoint/2010/main" val="3872293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E245E6-3D34-475A-84CF-6B15AF1BCE8A}" type="datetimeFigureOut">
              <a:rPr lang="en-US" smtClean="0"/>
              <a:t>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F017F-F4C0-45FD-B5A7-CC9405B1F0A0}" type="slidenum">
              <a:rPr lang="en-US" smtClean="0"/>
              <a:t>‹#›</a:t>
            </a:fld>
            <a:endParaRPr lang="en-US"/>
          </a:p>
        </p:txBody>
      </p:sp>
    </p:spTree>
    <p:extLst>
      <p:ext uri="{BB962C8B-B14F-4D97-AF65-F5344CB8AC3E}">
        <p14:creationId xmlns:p14="http://schemas.microsoft.com/office/powerpoint/2010/main" val="250254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E245E6-3D34-475A-84CF-6B15AF1BCE8A}" type="datetimeFigureOut">
              <a:rPr lang="en-US" smtClean="0"/>
              <a:t>2/17/2015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DF017F-F4C0-45FD-B5A7-CC9405B1F0A0}" type="slidenum">
              <a:rPr lang="en-US" smtClean="0"/>
              <a:t>‹#›</a:t>
            </a:fld>
            <a:endParaRPr lang="en-US"/>
          </a:p>
        </p:txBody>
      </p:sp>
    </p:spTree>
    <p:extLst>
      <p:ext uri="{BB962C8B-B14F-4D97-AF65-F5344CB8AC3E}">
        <p14:creationId xmlns:p14="http://schemas.microsoft.com/office/powerpoint/2010/main" val="4093386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15.3 Permutations and Combinations</a:t>
            </a:r>
            <a:endParaRPr lang="en-US" dirty="0"/>
          </a:p>
        </p:txBody>
      </p:sp>
    </p:spTree>
    <p:extLst>
      <p:ext uri="{BB962C8B-B14F-4D97-AF65-F5344CB8AC3E}">
        <p14:creationId xmlns:p14="http://schemas.microsoft.com/office/powerpoint/2010/main" val="915412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company advertises two job openings for computer programmers, both with the same salary and job description.  In how many ways can the openings be filled if 10 people apply?</a:t>
            </a:r>
            <a:endParaRPr lang="en-US" dirty="0"/>
          </a:p>
        </p:txBody>
      </p:sp>
    </p:spTree>
    <p:extLst>
      <p:ext uri="{BB962C8B-B14F-4D97-AF65-F5344CB8AC3E}">
        <p14:creationId xmlns:p14="http://schemas.microsoft.com/office/powerpoint/2010/main" val="20060012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For a certain raffle, 845 tickets are sold.</a:t>
            </a:r>
          </a:p>
          <a:p>
            <a:pPr marL="0" indent="0">
              <a:buNone/>
            </a:pPr>
            <a:endParaRPr lang="en-US" dirty="0"/>
          </a:p>
          <a:p>
            <a:pPr marL="0" lvl="0" indent="0">
              <a:buNone/>
            </a:pPr>
            <a:r>
              <a:rPr lang="en-US" dirty="0" smtClean="0"/>
              <a:t>a) In </a:t>
            </a:r>
            <a:r>
              <a:rPr lang="en-US" dirty="0"/>
              <a:t>how many ways can four $50 gift certificates be awarded?</a:t>
            </a:r>
          </a:p>
          <a:p>
            <a:pPr marL="0" lvl="0" indent="0">
              <a:buNone/>
            </a:pPr>
            <a:r>
              <a:rPr lang="en-US" dirty="0" smtClean="0"/>
              <a:t>b) In </a:t>
            </a:r>
            <a:r>
              <a:rPr lang="en-US" dirty="0"/>
              <a:t>how many ways can a $100, a $50, a $20, and a $10 gift certificate be awarded?</a:t>
            </a:r>
          </a:p>
          <a:p>
            <a:endParaRPr lang="en-US" dirty="0"/>
          </a:p>
        </p:txBody>
      </p:sp>
    </p:spTree>
    <p:extLst>
      <p:ext uri="{BB962C8B-B14F-4D97-AF65-F5344CB8AC3E}">
        <p14:creationId xmlns:p14="http://schemas.microsoft.com/office/powerpoint/2010/main" val="36258570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At a</a:t>
            </a:r>
            <a:r>
              <a:rPr lang="en-US" dirty="0" smtClean="0"/>
              <a:t> </a:t>
            </a:r>
            <a:r>
              <a:rPr lang="en-US" dirty="0"/>
              <a:t>Diner, an omelet can be ordered plain or with any or all of the following fillings: cheese, onions, peppers.  How many different kinds of omelets are possible?</a:t>
            </a:r>
          </a:p>
          <a:p>
            <a:endParaRPr lang="en-US" dirty="0"/>
          </a:p>
        </p:txBody>
      </p:sp>
    </p:spTree>
    <p:extLst>
      <p:ext uri="{BB962C8B-B14F-4D97-AF65-F5344CB8AC3E}">
        <p14:creationId xmlns:p14="http://schemas.microsoft.com/office/powerpoint/2010/main" val="33161705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standard deck of cards has 52 cards, 13 cards per suit, 2 colors and 3 face cards per suit. How many ways can 13 cards be dealt from a standard deck if the order is important? Is not important?</a:t>
            </a:r>
            <a:endParaRPr lang="en-US" dirty="0"/>
          </a:p>
        </p:txBody>
      </p:sp>
    </p:spTree>
    <p:extLst>
      <p:ext uri="{BB962C8B-B14F-4D97-AF65-F5344CB8AC3E}">
        <p14:creationId xmlns:p14="http://schemas.microsoft.com/office/powerpoint/2010/main" val="519324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Permutation or Combination</a:t>
            </a:r>
            <a:endParaRPr lang="en-US" dirty="0"/>
          </a:p>
        </p:txBody>
      </p:sp>
      <p:sp>
        <p:nvSpPr>
          <p:cNvPr id="3" name="Content Placeholder 2"/>
          <p:cNvSpPr>
            <a:spLocks noGrp="1"/>
          </p:cNvSpPr>
          <p:nvPr>
            <p:ph idx="1"/>
          </p:nvPr>
        </p:nvSpPr>
        <p:spPr/>
        <p:txBody>
          <a:bodyPr/>
          <a:lstStyle/>
          <a:p>
            <a:r>
              <a:rPr lang="en-US" dirty="0" smtClean="0"/>
              <a:t>Write a big P or C on your whiteboard with your partner depending on whether the situation is a Permutation or a Combination. </a:t>
            </a:r>
            <a:endParaRPr lang="en-US" dirty="0"/>
          </a:p>
        </p:txBody>
      </p:sp>
    </p:spTree>
    <p:extLst>
      <p:ext uri="{BB962C8B-B14F-4D97-AF65-F5344CB8AC3E}">
        <p14:creationId xmlns:p14="http://schemas.microsoft.com/office/powerpoint/2010/main" val="20526208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1.    Selecting three toppings for ice cream</a:t>
            </a:r>
            <a:endParaRPr lang="en-US" dirty="0"/>
          </a:p>
          <a:p>
            <a:pPr marL="0" indent="0">
              <a:buNone/>
            </a:pPr>
            <a:endParaRPr lang="en-US" dirty="0"/>
          </a:p>
        </p:txBody>
      </p:sp>
    </p:spTree>
    <p:extLst>
      <p:ext uri="{BB962C8B-B14F-4D97-AF65-F5344CB8AC3E}">
        <p14:creationId xmlns:p14="http://schemas.microsoft.com/office/powerpoint/2010/main" val="35640052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nSpc>
                <a:spcPct val="150000"/>
              </a:lnSpc>
              <a:spcBef>
                <a:spcPts val="0"/>
              </a:spcBef>
              <a:buFont typeface="+mj-lt"/>
              <a:buAutoNum type="arabicPeriod" startAt="2"/>
              <a:tabLst>
                <a:tab pos="685800" algn="l"/>
              </a:tabLst>
            </a:pPr>
            <a:r>
              <a:rPr lang="en-US" b="1" dirty="0" smtClean="0">
                <a:effectLst/>
                <a:ea typeface="Times New Roman"/>
              </a:rPr>
              <a:t> Selecting the starting players for a basketball game.</a:t>
            </a:r>
            <a:endParaRPr lang="en-US" sz="1600" dirty="0" smtClean="0">
              <a:effectLst/>
              <a:ea typeface="Times New Roman"/>
            </a:endParaRPr>
          </a:p>
          <a:p>
            <a:pPr marL="0" indent="0">
              <a:buNone/>
            </a:pPr>
            <a:endParaRPr lang="en-US" dirty="0"/>
          </a:p>
        </p:txBody>
      </p:sp>
    </p:spTree>
    <p:extLst>
      <p:ext uri="{BB962C8B-B14F-4D97-AF65-F5344CB8AC3E}">
        <p14:creationId xmlns:p14="http://schemas.microsoft.com/office/powerpoint/2010/main" val="23506310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3.   Selecting three students to call on for answers.</a:t>
            </a:r>
            <a:endParaRPr lang="en-US" dirty="0"/>
          </a:p>
        </p:txBody>
      </p:sp>
    </p:spTree>
    <p:extLst>
      <p:ext uri="{BB962C8B-B14F-4D97-AF65-F5344CB8AC3E}">
        <p14:creationId xmlns:p14="http://schemas.microsoft.com/office/powerpoint/2010/main" val="28780681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4.   </a:t>
            </a:r>
            <a:r>
              <a:rPr lang="en-US" smtClean="0"/>
              <a:t>Ranking your </a:t>
            </a:r>
            <a:r>
              <a:rPr lang="en-US" dirty="0" smtClean="0"/>
              <a:t>two favorite musical groups.</a:t>
            </a:r>
            <a:endParaRPr lang="en-US" dirty="0"/>
          </a:p>
        </p:txBody>
      </p:sp>
    </p:spTree>
    <p:extLst>
      <p:ext uri="{BB962C8B-B14F-4D97-AF65-F5344CB8AC3E}">
        <p14:creationId xmlns:p14="http://schemas.microsoft.com/office/powerpoint/2010/main" val="23910553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5.   Selecting four toppings for a hot dog.</a:t>
            </a:r>
            <a:endParaRPr lang="en-US" dirty="0"/>
          </a:p>
        </p:txBody>
      </p:sp>
    </p:spTree>
    <p:extLst>
      <p:ext uri="{BB962C8B-B14F-4D97-AF65-F5344CB8AC3E}">
        <p14:creationId xmlns:p14="http://schemas.microsoft.com/office/powerpoint/2010/main" val="1186156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a:t>
            </a:r>
            <a:endParaRPr lang="en-US" dirty="0"/>
          </a:p>
        </p:txBody>
      </p:sp>
      <p:sp>
        <p:nvSpPr>
          <p:cNvPr id="3" name="Content Placeholder 2"/>
          <p:cNvSpPr>
            <a:spLocks noGrp="1"/>
          </p:cNvSpPr>
          <p:nvPr>
            <p:ph idx="1"/>
          </p:nvPr>
        </p:nvSpPr>
        <p:spPr/>
        <p:txBody>
          <a:bodyPr/>
          <a:lstStyle/>
          <a:p>
            <a:pPr marL="0" indent="0">
              <a:buNone/>
            </a:pPr>
            <a:r>
              <a:rPr lang="en-US" dirty="0" smtClean="0"/>
              <a:t>Suppose a club with 5 members wishes to choose a president, vice president and treasurer.  In how many ways can this be done?</a:t>
            </a:r>
            <a:endParaRPr lang="en-US" dirty="0"/>
          </a:p>
        </p:txBody>
      </p:sp>
    </p:spTree>
    <p:extLst>
      <p:ext uri="{BB962C8B-B14F-4D97-AF65-F5344CB8AC3E}">
        <p14:creationId xmlns:p14="http://schemas.microsoft.com/office/powerpoint/2010/main" val="32900081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6.   Selecting four ingredients for a soup.</a:t>
            </a:r>
            <a:endParaRPr lang="en-US" dirty="0"/>
          </a:p>
        </p:txBody>
      </p:sp>
    </p:spTree>
    <p:extLst>
      <p:ext uri="{BB962C8B-B14F-4D97-AF65-F5344CB8AC3E}">
        <p14:creationId xmlns:p14="http://schemas.microsoft.com/office/powerpoint/2010/main" val="4326390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7.   Selecting three officers for a club.</a:t>
            </a:r>
            <a:endParaRPr lang="en-US" dirty="0"/>
          </a:p>
        </p:txBody>
      </p:sp>
    </p:spTree>
    <p:extLst>
      <p:ext uri="{BB962C8B-B14F-4D97-AF65-F5344CB8AC3E}">
        <p14:creationId xmlns:p14="http://schemas.microsoft.com/office/powerpoint/2010/main" val="734063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8. Selecting three operations to be used to solve.</a:t>
            </a:r>
            <a:endParaRPr lang="en-US" dirty="0"/>
          </a:p>
        </p:txBody>
      </p:sp>
    </p:spTree>
    <p:extLst>
      <p:ext uri="{BB962C8B-B14F-4D97-AF65-F5344CB8AC3E}">
        <p14:creationId xmlns:p14="http://schemas.microsoft.com/office/powerpoint/2010/main" val="28958559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9. Selecting three students to speak at graduation.</a:t>
            </a:r>
            <a:endParaRPr lang="en-US" dirty="0"/>
          </a:p>
        </p:txBody>
      </p:sp>
    </p:spTree>
    <p:extLst>
      <p:ext uri="{BB962C8B-B14F-4D97-AF65-F5344CB8AC3E}">
        <p14:creationId xmlns:p14="http://schemas.microsoft.com/office/powerpoint/2010/main" val="2517723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5x4x3 =</a:t>
                </a:r>
                <a:r>
                  <a:rPr lang="en-US" sz="4400" dirty="0" smtClean="0"/>
                  <a:t> </a:t>
                </a:r>
                <a14:m>
                  <m:oMath xmlns:m="http://schemas.openxmlformats.org/officeDocument/2006/math">
                    <m:f>
                      <m:fPr>
                        <m:ctrlPr>
                          <a:rPr lang="en-US" sz="4400" i="1" smtClean="0">
                            <a:latin typeface="Cambria Math"/>
                          </a:rPr>
                        </m:ctrlPr>
                      </m:fPr>
                      <m:num>
                        <m:r>
                          <a:rPr lang="en-US" sz="4400" b="0" i="1" smtClean="0">
                            <a:latin typeface="Cambria Math"/>
                          </a:rPr>
                          <m:t>5!</m:t>
                        </m:r>
                      </m:num>
                      <m:den>
                        <m:r>
                          <a:rPr lang="en-US" sz="4400" b="0" i="1" smtClean="0">
                            <a:latin typeface="Cambria Math"/>
                          </a:rPr>
                          <m:t>2!</m:t>
                        </m:r>
                      </m:den>
                    </m:f>
                  </m:oMath>
                </a14:m>
                <a:r>
                  <a:rPr lang="en-US" dirty="0" smtClean="0"/>
                  <a:t> = 60</a:t>
                </a:r>
              </a:p>
              <a:p>
                <a:r>
                  <a:rPr lang="en-US" dirty="0" smtClean="0"/>
                  <a:t>The order </a:t>
                </a:r>
                <a:r>
                  <a:rPr lang="en-US" dirty="0"/>
                  <a:t>was important since A, B, C was different from B, A, C (if A, B, C represent people) since in one case one person was the president, but not in the second.</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a:stretch>
              </a:blipFill>
            </p:spPr>
            <p:txBody>
              <a:bodyPr/>
              <a:lstStyle/>
              <a:p>
                <a:r>
                  <a:rPr lang="en-US">
                    <a:noFill/>
                  </a:rPr>
                  <a:t> </a:t>
                </a:r>
              </a:p>
            </p:txBody>
          </p:sp>
        </mc:Fallback>
      </mc:AlternateContent>
    </p:spTree>
    <p:extLst>
      <p:ext uri="{BB962C8B-B14F-4D97-AF65-F5344CB8AC3E}">
        <p14:creationId xmlns:p14="http://schemas.microsoft.com/office/powerpoint/2010/main" val="3660597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Now suppose a club with 5 members wishes to choose a leadership council of 3 members.  How many ways can this be done?</a:t>
            </a:r>
          </a:p>
          <a:p>
            <a:pPr marL="0" indent="0">
              <a:buNone/>
            </a:pPr>
            <a:endParaRPr lang="en-US" dirty="0"/>
          </a:p>
        </p:txBody>
      </p:sp>
    </p:spTree>
    <p:extLst>
      <p:ext uri="{BB962C8B-B14F-4D97-AF65-F5344CB8AC3E}">
        <p14:creationId xmlns:p14="http://schemas.microsoft.com/office/powerpoint/2010/main" val="499066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a:bodyPr>
              <a:lstStyle/>
              <a:p>
                <a14:m>
                  <m:oMath xmlns:m="http://schemas.openxmlformats.org/officeDocument/2006/math">
                    <m:f>
                      <m:fPr>
                        <m:ctrlPr>
                          <a:rPr lang="en-US" sz="3600" i="1" smtClean="0">
                            <a:latin typeface="Cambria Math"/>
                          </a:rPr>
                        </m:ctrlPr>
                      </m:fPr>
                      <m:num>
                        <m:r>
                          <a:rPr lang="en-US" sz="3600" b="0" i="1" smtClean="0">
                            <a:latin typeface="Cambria Math"/>
                          </a:rPr>
                          <m:t>5</m:t>
                        </m:r>
                        <m:r>
                          <a:rPr lang="en-US" sz="3600" i="1">
                            <a:latin typeface="Cambria Math"/>
                            <a:ea typeface="Cambria Math"/>
                          </a:rPr>
                          <m:t>×</m:t>
                        </m:r>
                        <m:r>
                          <a:rPr lang="en-US" sz="3600" b="0" i="1" smtClean="0">
                            <a:latin typeface="Cambria Math"/>
                            <a:ea typeface="Cambria Math"/>
                          </a:rPr>
                          <m:t>4×3</m:t>
                        </m:r>
                      </m:num>
                      <m:den>
                        <m:r>
                          <a:rPr lang="en-US" sz="3600" b="0" i="1" smtClean="0">
                            <a:latin typeface="Cambria Math"/>
                          </a:rPr>
                          <m:t>3</m:t>
                        </m:r>
                        <m:r>
                          <a:rPr lang="en-US" sz="3600" b="0" i="1" smtClean="0">
                            <a:latin typeface="Cambria Math"/>
                            <a:ea typeface="Cambria Math"/>
                          </a:rPr>
                          <m:t>×2×1</m:t>
                        </m:r>
                      </m:den>
                    </m:f>
                    <m:r>
                      <a:rPr lang="en-US" sz="3600" b="0" i="1" smtClean="0">
                        <a:latin typeface="Cambria Math"/>
                      </a:rPr>
                      <m:t>= </m:t>
                    </m:r>
                    <m:f>
                      <m:fPr>
                        <m:ctrlPr>
                          <a:rPr lang="en-US" sz="3600" b="0" i="1" smtClean="0">
                            <a:latin typeface="Cambria Math"/>
                          </a:rPr>
                        </m:ctrlPr>
                      </m:fPr>
                      <m:num>
                        <m:r>
                          <a:rPr lang="en-US" sz="3600" b="0" i="1" smtClean="0">
                            <a:latin typeface="Cambria Math"/>
                          </a:rPr>
                          <m:t>5!</m:t>
                        </m:r>
                      </m:num>
                      <m:den>
                        <m:r>
                          <a:rPr lang="en-US" sz="3600" b="0" i="1" smtClean="0">
                            <a:latin typeface="Cambria Math"/>
                          </a:rPr>
                          <m:t>3!2!</m:t>
                        </m:r>
                      </m:den>
                    </m:f>
                  </m:oMath>
                </a14:m>
                <a:r>
                  <a:rPr lang="en-US" sz="3600" dirty="0" smtClean="0"/>
                  <a:t> = 10 </a:t>
                </a:r>
              </a:p>
              <a:p>
                <a:r>
                  <a:rPr lang="en-US" sz="3600" dirty="0" smtClean="0"/>
                  <a:t>In </a:t>
                </a:r>
                <a:r>
                  <a:rPr lang="en-US" sz="3600" dirty="0"/>
                  <a:t>this </a:t>
                </a:r>
                <a:r>
                  <a:rPr lang="en-US" sz="3600" dirty="0" smtClean="0"/>
                  <a:t>case, </a:t>
                </a:r>
                <a:r>
                  <a:rPr lang="en-US" sz="3600" dirty="0"/>
                  <a:t>the order of selection is not important because ABC is the same as BAC but different from DAB since all three of those people have equal positions. For each governing council of 3 that can be chosen (say ABC), there are 3! Different slates of officers (ABC, ACB, BAC, BCA, CAB, CBA).</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704" r="-148" b="-2695"/>
                </a:stretch>
              </a:blipFill>
            </p:spPr>
            <p:txBody>
              <a:bodyPr/>
              <a:lstStyle/>
              <a:p>
                <a:r>
                  <a:rPr lang="en-US">
                    <a:noFill/>
                  </a:rPr>
                  <a:t> </a:t>
                </a:r>
              </a:p>
            </p:txBody>
          </p:sp>
        </mc:Fallback>
      </mc:AlternateContent>
    </p:spTree>
    <p:extLst>
      <p:ext uri="{BB962C8B-B14F-4D97-AF65-F5344CB8AC3E}">
        <p14:creationId xmlns:p14="http://schemas.microsoft.com/office/powerpoint/2010/main" val="1871366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smtClean="0"/>
              <a:t>In the first situation, where </a:t>
            </a:r>
            <a:r>
              <a:rPr lang="en-US" dirty="0" smtClean="0">
                <a:solidFill>
                  <a:srgbClr val="FF0000"/>
                </a:solidFill>
              </a:rPr>
              <a:t>order matters</a:t>
            </a:r>
            <a:r>
              <a:rPr lang="en-US" dirty="0" smtClean="0"/>
              <a:t>, each selection is called a </a:t>
            </a:r>
            <a:r>
              <a:rPr lang="en-US" dirty="0" smtClean="0">
                <a:solidFill>
                  <a:srgbClr val="FF0000"/>
                </a:solidFill>
              </a:rPr>
              <a:t>permutation</a:t>
            </a:r>
            <a:r>
              <a:rPr lang="en-US" dirty="0" smtClean="0"/>
              <a:t> of 3 people from a set of 5. </a:t>
            </a:r>
          </a:p>
          <a:p>
            <a:pPr marL="0" indent="0">
              <a:buNone/>
            </a:pPr>
            <a:endParaRPr lang="en-US" dirty="0" smtClean="0"/>
          </a:p>
          <a:p>
            <a:pPr marL="0" indent="0">
              <a:buNone/>
            </a:pPr>
            <a:endParaRPr lang="en-US" dirty="0"/>
          </a:p>
          <a:p>
            <a:r>
              <a:rPr lang="en-US" dirty="0" smtClean="0"/>
              <a:t>In the second situation, where </a:t>
            </a:r>
            <a:r>
              <a:rPr lang="en-US" dirty="0" smtClean="0">
                <a:solidFill>
                  <a:srgbClr val="00B050"/>
                </a:solidFill>
              </a:rPr>
              <a:t>order is not important</a:t>
            </a:r>
            <a:r>
              <a:rPr lang="en-US" dirty="0" smtClean="0"/>
              <a:t>, each selection is called a </a:t>
            </a:r>
            <a:r>
              <a:rPr lang="en-US" dirty="0" smtClean="0">
                <a:solidFill>
                  <a:srgbClr val="00B050"/>
                </a:solidFill>
              </a:rPr>
              <a:t>combination</a:t>
            </a:r>
            <a:r>
              <a:rPr lang="en-US" dirty="0" smtClean="0"/>
              <a:t> of 3 people from a set of 5. </a:t>
            </a:r>
            <a:endParaRPr lang="en-US" dirty="0"/>
          </a:p>
        </p:txBody>
      </p:sp>
    </p:spTree>
    <p:extLst>
      <p:ext uri="{BB962C8B-B14F-4D97-AF65-F5344CB8AC3E}">
        <p14:creationId xmlns:p14="http://schemas.microsoft.com/office/powerpoint/2010/main" val="2976247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Permutation</a:t>
            </a:r>
            <a:endParaRPr lang="en-US" dirty="0"/>
          </a:p>
        </p:txBody>
      </p:sp>
      <p:sp>
        <p:nvSpPr>
          <p:cNvPr id="3" name="Content Placeholder 2"/>
          <p:cNvSpPr>
            <a:spLocks noGrp="1"/>
          </p:cNvSpPr>
          <p:nvPr>
            <p:ph idx="1"/>
          </p:nvPr>
        </p:nvSpPr>
        <p:spPr>
          <a:xfrm>
            <a:off x="457200" y="1066801"/>
            <a:ext cx="8229600" cy="2438400"/>
          </a:xfrm>
        </p:spPr>
        <p:txBody>
          <a:bodyPr/>
          <a:lstStyle/>
          <a:p>
            <a:r>
              <a:rPr lang="en-US" u="sng" dirty="0" smtClean="0"/>
              <a:t>Order matters</a:t>
            </a:r>
          </a:p>
          <a:p>
            <a:pPr lvl="6"/>
            <a:endParaRPr lang="en-US" dirty="0" smtClean="0"/>
          </a:p>
          <a:p>
            <a:pPr lvl="6"/>
            <a:endParaRPr lang="en-US" dirty="0"/>
          </a:p>
          <a:p>
            <a:pPr lvl="6"/>
            <a:r>
              <a:rPr lang="en-US" sz="3200" dirty="0" smtClean="0"/>
              <a:t>= n(n-1)…(n - r + 1)</a:t>
            </a:r>
          </a:p>
          <a:p>
            <a:pPr marL="2743200" lvl="6" indent="0">
              <a:buNone/>
            </a:pPr>
            <a:endParaRPr lang="en-US" sz="3200"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33400" y="1752600"/>
            <a:ext cx="2895600"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5" name="Content Placeholder 2"/>
              <p:cNvSpPr txBox="1">
                <a:spLocks/>
              </p:cNvSpPr>
              <p:nvPr/>
            </p:nvSpPr>
            <p:spPr>
              <a:xfrm>
                <a:off x="533400" y="3352800"/>
                <a:ext cx="8229600" cy="28956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Example:</a:t>
                </a:r>
              </a:p>
              <a:p>
                <a:pPr marL="0" indent="0">
                  <a:buNone/>
                </a:pPr>
                <a:r>
                  <a:rPr lang="en-US" sz="4000" baseline="-25000" dirty="0" smtClean="0"/>
                  <a:t>12</a:t>
                </a:r>
                <a:r>
                  <a:rPr lang="en-US" sz="4000" dirty="0" smtClean="0"/>
                  <a:t> P </a:t>
                </a:r>
                <a:r>
                  <a:rPr lang="en-US" sz="4000" baseline="-25000" dirty="0" smtClean="0"/>
                  <a:t>3 </a:t>
                </a:r>
                <a:r>
                  <a:rPr lang="en-US" sz="4000" dirty="0" smtClean="0"/>
                  <a:t> = 12∙11∙10 = </a:t>
                </a:r>
                <a14:m>
                  <m:oMath xmlns:m="http://schemas.openxmlformats.org/officeDocument/2006/math">
                    <m:f>
                      <m:fPr>
                        <m:ctrlPr>
                          <a:rPr lang="en-US" sz="4000" i="1" smtClean="0">
                            <a:latin typeface="Cambria Math"/>
                          </a:rPr>
                        </m:ctrlPr>
                      </m:fPr>
                      <m:num>
                        <m:r>
                          <a:rPr lang="en-US" sz="4000" b="0" i="1" smtClean="0">
                            <a:latin typeface="Cambria Math"/>
                          </a:rPr>
                          <m:t>12!</m:t>
                        </m:r>
                      </m:num>
                      <m:den>
                        <m:d>
                          <m:dPr>
                            <m:ctrlPr>
                              <a:rPr lang="en-US" sz="4000" b="0" i="1" smtClean="0">
                                <a:latin typeface="Cambria Math"/>
                              </a:rPr>
                            </m:ctrlPr>
                          </m:dPr>
                          <m:e>
                            <m:r>
                              <a:rPr lang="en-US" sz="4000" b="0" i="1" smtClean="0">
                                <a:latin typeface="Cambria Math"/>
                              </a:rPr>
                              <m:t>12−3</m:t>
                            </m:r>
                          </m:e>
                        </m:d>
                        <m:r>
                          <a:rPr lang="en-US" sz="4000" b="0" i="1" smtClean="0">
                            <a:latin typeface="Cambria Math"/>
                          </a:rPr>
                          <m:t>!</m:t>
                        </m:r>
                      </m:den>
                    </m:f>
                    <m:r>
                      <a:rPr lang="en-US" sz="4000" b="0" i="1" smtClean="0">
                        <a:latin typeface="Cambria Math"/>
                      </a:rPr>
                      <m:t>=1320</m:t>
                    </m:r>
                  </m:oMath>
                </a14:m>
                <a:endParaRPr lang="en-US" sz="4000" b="0" dirty="0" smtClean="0"/>
              </a:p>
              <a:p>
                <a:pPr marL="0" indent="0">
                  <a:buNone/>
                </a:pPr>
                <a:r>
                  <a:rPr lang="en-US" sz="7800" dirty="0" smtClean="0"/>
                  <a:t>P</a:t>
                </a:r>
                <a:r>
                  <a:rPr lang="en-US" sz="4000" dirty="0" smtClean="0"/>
                  <a:t> – Think </a:t>
                </a:r>
                <a:r>
                  <a:rPr lang="en-US" sz="8600" b="1" dirty="0" smtClean="0"/>
                  <a:t>P</a:t>
                </a:r>
                <a:r>
                  <a:rPr lang="en-US" sz="4000" b="1" dirty="0" smtClean="0"/>
                  <a:t>RESIDENT,</a:t>
                </a:r>
                <a:r>
                  <a:rPr lang="en-US" sz="4000" dirty="0" smtClean="0"/>
                  <a:t> VP, Treasurer</a:t>
                </a:r>
              </a:p>
              <a:p>
                <a:pPr marL="0" indent="0">
                  <a:buNone/>
                </a:pPr>
                <a:endParaRPr lang="en-US" sz="4000" dirty="0" smtClean="0"/>
              </a:p>
            </p:txBody>
          </p:sp>
        </mc:Choice>
        <mc:Fallback xmlns="">
          <p:sp>
            <p:nvSpPr>
              <p:cNvPr id="5" name="Content Placeholder 2"/>
              <p:cNvSpPr txBox="1">
                <a:spLocks noRot="1" noChangeAspect="1" noMove="1" noResize="1" noEditPoints="1" noAdjustHandles="1" noChangeArrowheads="1" noChangeShapeType="1" noTextEdit="1"/>
              </p:cNvSpPr>
              <p:nvPr/>
            </p:nvSpPr>
            <p:spPr>
              <a:xfrm>
                <a:off x="533400" y="3352800"/>
                <a:ext cx="8229600" cy="2895600"/>
              </a:xfrm>
              <a:prstGeom prst="rect">
                <a:avLst/>
              </a:prstGeom>
              <a:blipFill rotWithShape="1">
                <a:blip r:embed="rId3"/>
                <a:stretch>
                  <a:fillRect l="-5630" t="-4211" b="-16421"/>
                </a:stretch>
              </a:blipFill>
            </p:spPr>
            <p:txBody>
              <a:bodyPr/>
              <a:lstStyle/>
              <a:p>
                <a:r>
                  <a:rPr lang="en-US">
                    <a:noFill/>
                  </a:rPr>
                  <a:t> </a:t>
                </a:r>
              </a:p>
            </p:txBody>
          </p:sp>
        </mc:Fallback>
      </mc:AlternateContent>
    </p:spTree>
    <p:extLst>
      <p:ext uri="{BB962C8B-B14F-4D97-AF65-F5344CB8AC3E}">
        <p14:creationId xmlns:p14="http://schemas.microsoft.com/office/powerpoint/2010/main" val="3162586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Combination</a:t>
            </a:r>
            <a:endParaRPr lang="en-US" dirty="0"/>
          </a:p>
        </p:txBody>
      </p:sp>
      <p:sp>
        <p:nvSpPr>
          <p:cNvPr id="3" name="Content Placeholder 2"/>
          <p:cNvSpPr>
            <a:spLocks noGrp="1"/>
          </p:cNvSpPr>
          <p:nvPr>
            <p:ph idx="1"/>
          </p:nvPr>
        </p:nvSpPr>
        <p:spPr>
          <a:xfrm>
            <a:off x="457200" y="1295401"/>
            <a:ext cx="8229600" cy="1828800"/>
          </a:xfrm>
        </p:spPr>
        <p:txBody>
          <a:bodyPr/>
          <a:lstStyle/>
          <a:p>
            <a:r>
              <a:rPr lang="en-US" u="sng" dirty="0" smtClean="0"/>
              <a:t>Order does not matter</a:t>
            </a:r>
          </a:p>
          <a:p>
            <a:pPr marL="0" indent="0">
              <a:buNone/>
            </a:pPr>
            <a:r>
              <a:rPr lang="en-US" sz="5400" baseline="-25000" dirty="0" smtClean="0"/>
              <a:t>n</a:t>
            </a:r>
            <a:r>
              <a:rPr lang="en-US" sz="5400" dirty="0" smtClean="0"/>
              <a:t> C </a:t>
            </a:r>
            <a:r>
              <a:rPr lang="en-US" sz="5400" baseline="-25000" dirty="0" smtClean="0"/>
              <a:t>k</a:t>
            </a:r>
            <a:r>
              <a:rPr lang="en-US" sz="5400" dirty="0" smtClean="0"/>
              <a:t> =</a:t>
            </a:r>
            <a:r>
              <a:rPr lang="en-US" sz="5400" baseline="-25000" dirty="0" smtClean="0"/>
              <a:t> </a:t>
            </a:r>
          </a:p>
          <a:p>
            <a:pPr marL="0" indent="0">
              <a:buNone/>
            </a:pPr>
            <a:endParaRPr lang="en-US" u="sng"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828800"/>
            <a:ext cx="4875609"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5" name="Content Placeholder 2"/>
              <p:cNvSpPr txBox="1">
                <a:spLocks/>
              </p:cNvSpPr>
              <p:nvPr/>
            </p:nvSpPr>
            <p:spPr>
              <a:xfrm>
                <a:off x="381000" y="3276600"/>
                <a:ext cx="8229600" cy="29718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800" dirty="0" smtClean="0"/>
                  <a:t>Example</a:t>
                </a:r>
                <a:endParaRPr lang="en-US" dirty="0"/>
              </a:p>
              <a:p>
                <a:pPr marL="0" indent="0">
                  <a:buNone/>
                </a:pPr>
                <a:r>
                  <a:rPr lang="en-US" sz="4300" baseline="-25000" dirty="0"/>
                  <a:t>1</a:t>
                </a:r>
                <a:r>
                  <a:rPr lang="en-US" sz="4300" baseline="-25000" dirty="0" smtClean="0"/>
                  <a:t>2</a:t>
                </a:r>
                <a:r>
                  <a:rPr lang="en-US" sz="4300" dirty="0" smtClean="0"/>
                  <a:t> C </a:t>
                </a:r>
                <a:r>
                  <a:rPr lang="en-US" sz="4300" baseline="-25000" dirty="0" smtClean="0"/>
                  <a:t>3 </a:t>
                </a:r>
                <a:r>
                  <a:rPr lang="en-US" sz="4300" dirty="0" smtClean="0"/>
                  <a:t> = </a:t>
                </a:r>
                <a14:m>
                  <m:oMath xmlns:m="http://schemas.openxmlformats.org/officeDocument/2006/math">
                    <m:f>
                      <m:fPr>
                        <m:ctrlPr>
                          <a:rPr lang="en-US" sz="4300" i="1" smtClean="0">
                            <a:latin typeface="Cambria Math"/>
                          </a:rPr>
                        </m:ctrlPr>
                      </m:fPr>
                      <m:num>
                        <m:r>
                          <a:rPr lang="en-US" sz="4300" b="0" i="1" smtClean="0">
                            <a:latin typeface="Cambria Math"/>
                          </a:rPr>
                          <m:t>12!</m:t>
                        </m:r>
                      </m:num>
                      <m:den>
                        <m:d>
                          <m:dPr>
                            <m:ctrlPr>
                              <a:rPr lang="en-US" sz="4300" b="0" i="1" smtClean="0">
                                <a:latin typeface="Cambria Math"/>
                              </a:rPr>
                            </m:ctrlPr>
                          </m:dPr>
                          <m:e>
                            <m:r>
                              <a:rPr lang="en-US" sz="4300" b="0" i="1" smtClean="0">
                                <a:latin typeface="Cambria Math"/>
                              </a:rPr>
                              <m:t>12−3</m:t>
                            </m:r>
                          </m:e>
                        </m:d>
                        <m:r>
                          <a:rPr lang="en-US" sz="4300" b="0" i="1" smtClean="0">
                            <a:latin typeface="Cambria Math"/>
                          </a:rPr>
                          <m:t>!3!</m:t>
                        </m:r>
                      </m:den>
                    </m:f>
                    <m:r>
                      <a:rPr lang="en-US" sz="4300" b="0" i="1" smtClean="0">
                        <a:latin typeface="Cambria Math"/>
                      </a:rPr>
                      <m:t>= </m:t>
                    </m:r>
                    <m:f>
                      <m:fPr>
                        <m:ctrlPr>
                          <a:rPr lang="en-US" sz="4300" b="0" i="1" smtClean="0">
                            <a:latin typeface="Cambria Math"/>
                          </a:rPr>
                        </m:ctrlPr>
                      </m:fPr>
                      <m:num>
                        <m:r>
                          <a:rPr lang="en-US" sz="4300" b="0" i="1" smtClean="0">
                            <a:latin typeface="Cambria Math"/>
                          </a:rPr>
                          <m:t>12∙11∙10</m:t>
                        </m:r>
                      </m:num>
                      <m:den>
                        <m:r>
                          <a:rPr lang="en-US" sz="4300" b="0" i="1" smtClean="0">
                            <a:latin typeface="Cambria Math"/>
                          </a:rPr>
                          <m:t>1∙2∙3</m:t>
                        </m:r>
                      </m:den>
                    </m:f>
                  </m:oMath>
                </a14:m>
                <a:r>
                  <a:rPr lang="en-US" sz="4300" dirty="0" smtClean="0"/>
                  <a:t> </a:t>
                </a:r>
                <a:r>
                  <a:rPr lang="en-US" dirty="0" smtClean="0"/>
                  <a:t>= </a:t>
                </a:r>
                <a:r>
                  <a:rPr lang="en-US" sz="4200" dirty="0" smtClean="0"/>
                  <a:t>220</a:t>
                </a:r>
              </a:p>
              <a:p>
                <a:pPr marL="0" indent="0">
                  <a:buNone/>
                </a:pPr>
                <a:r>
                  <a:rPr lang="en-US" sz="7800" dirty="0" smtClean="0"/>
                  <a:t>C</a:t>
                </a:r>
                <a:r>
                  <a:rPr lang="en-US" sz="4200" dirty="0" smtClean="0"/>
                  <a:t> – Think </a:t>
                </a:r>
                <a:r>
                  <a:rPr lang="en-US" sz="7800" b="1" dirty="0" smtClean="0"/>
                  <a:t>C</a:t>
                </a:r>
                <a:r>
                  <a:rPr lang="en-US" sz="4200" b="1" dirty="0" smtClean="0"/>
                  <a:t>ommittee</a:t>
                </a:r>
                <a:r>
                  <a:rPr lang="en-US" sz="4200" dirty="0" smtClean="0"/>
                  <a:t> or </a:t>
                </a:r>
                <a:r>
                  <a:rPr lang="en-US" sz="7800" b="1" dirty="0"/>
                  <a:t>C</a:t>
                </a:r>
                <a:r>
                  <a:rPr lang="en-US" sz="4200" b="1" dirty="0" smtClean="0"/>
                  <a:t>ouncil</a:t>
                </a:r>
                <a:endParaRPr lang="en-US" b="1" dirty="0"/>
              </a:p>
            </p:txBody>
          </p:sp>
        </mc:Choice>
        <mc:Fallback xmlns="">
          <p:sp>
            <p:nvSpPr>
              <p:cNvPr id="5" name="Content Placeholder 2"/>
              <p:cNvSpPr txBox="1">
                <a:spLocks noRot="1" noChangeAspect="1" noMove="1" noResize="1" noEditPoints="1" noAdjustHandles="1" noChangeArrowheads="1" noChangeShapeType="1" noTextEdit="1"/>
              </p:cNvSpPr>
              <p:nvPr/>
            </p:nvSpPr>
            <p:spPr>
              <a:xfrm>
                <a:off x="381000" y="3276600"/>
                <a:ext cx="8229600" cy="2971800"/>
              </a:xfrm>
              <a:prstGeom prst="rect">
                <a:avLst/>
              </a:prstGeom>
              <a:blipFill rotWithShape="1">
                <a:blip r:embed="rId3"/>
                <a:stretch>
                  <a:fillRect l="-5630" t="-4723" b="-11499"/>
                </a:stretch>
              </a:blipFill>
            </p:spPr>
            <p:txBody>
              <a:bodyPr/>
              <a:lstStyle/>
              <a:p>
                <a:r>
                  <a:rPr lang="en-US">
                    <a:noFill/>
                  </a:rPr>
                  <a:t> </a:t>
                </a:r>
              </a:p>
            </p:txBody>
          </p:sp>
        </mc:Fallback>
      </mc:AlternateContent>
    </p:spTree>
    <p:extLst>
      <p:ext uri="{BB962C8B-B14F-4D97-AF65-F5344CB8AC3E}">
        <p14:creationId xmlns:p14="http://schemas.microsoft.com/office/powerpoint/2010/main" val="36613125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company advertises two job openings, one for a copywriter and one for an artist.  If 10 people who are qualified for either position apply, in how many ways can the openings be filled?</a:t>
            </a:r>
          </a:p>
          <a:p>
            <a:endParaRPr lang="en-US" dirty="0"/>
          </a:p>
        </p:txBody>
      </p:sp>
    </p:spTree>
    <p:extLst>
      <p:ext uri="{BB962C8B-B14F-4D97-AF65-F5344CB8AC3E}">
        <p14:creationId xmlns:p14="http://schemas.microsoft.com/office/powerpoint/2010/main" val="3803238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986</TotalTime>
  <Words>642</Words>
  <Application>Microsoft Office PowerPoint</Application>
  <PresentationFormat>On-screen Show (4:3)</PresentationFormat>
  <Paragraphs>47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15.3 Permutations and Combinations</vt:lpstr>
      <vt:lpstr>Warm-up</vt:lpstr>
      <vt:lpstr>Answer</vt:lpstr>
      <vt:lpstr>PowerPoint Presentation</vt:lpstr>
      <vt:lpstr>Answer</vt:lpstr>
      <vt:lpstr>PowerPoint Presentation</vt:lpstr>
      <vt:lpstr>Permutation</vt:lpstr>
      <vt:lpstr>Combination</vt:lpstr>
      <vt:lpstr>PowerPoint Presentation</vt:lpstr>
      <vt:lpstr>PowerPoint Presentation</vt:lpstr>
      <vt:lpstr>PowerPoint Presentation</vt:lpstr>
      <vt:lpstr>PowerPoint Presentation</vt:lpstr>
      <vt:lpstr>PowerPoint Presentation</vt:lpstr>
      <vt:lpstr>Permutation or Combination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15.3 Permutations and Combinations</dc:title>
  <dc:creator>Adam Scevola</dc:creator>
  <cp:lastModifiedBy>Adam Scevola</cp:lastModifiedBy>
  <cp:revision>19</cp:revision>
  <dcterms:created xsi:type="dcterms:W3CDTF">2013-03-03T18:30:26Z</dcterms:created>
  <dcterms:modified xsi:type="dcterms:W3CDTF">2015-02-17T21:27:13Z</dcterms:modified>
</cp:coreProperties>
</file>